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hort Stack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ce8c1546_1_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200" b="0" i="0" u="none" strike="noStrike" cap="none"/>
              <a:t>*</a:t>
            </a:r>
            <a:endParaRPr/>
          </a:p>
        </p:txBody>
      </p:sp>
      <p:sp>
        <p:nvSpPr>
          <p:cNvPr id="28" name="Google Shape;28;g1ce8c15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g1ce8c1546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ce8c1546_1_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200" b="0" i="0" u="none" strike="noStrike" cap="none"/>
              <a:t>*</a:t>
            </a:r>
            <a:endParaRPr/>
          </a:p>
        </p:txBody>
      </p:sp>
      <p:sp>
        <p:nvSpPr>
          <p:cNvPr id="79" name="Google Shape;79;g1ce8c154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g1ce8c1546_1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e8c1546_1_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200" b="0" i="0" u="none" strike="noStrike" cap="none"/>
              <a:t>*</a:t>
            </a:r>
            <a:endParaRPr/>
          </a:p>
        </p:txBody>
      </p:sp>
      <p:sp>
        <p:nvSpPr>
          <p:cNvPr id="99" name="Google Shape;99;g1ce8c154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1ce8c1546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e8c1546_1_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200" b="0" i="0" u="none" strike="noStrike" cap="none"/>
              <a:t>*</a:t>
            </a:r>
            <a:endParaRPr/>
          </a:p>
        </p:txBody>
      </p:sp>
      <p:sp>
        <p:nvSpPr>
          <p:cNvPr id="117" name="Google Shape;117;g1ce8c15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1ce8c1546_1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e8c1546_1_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200" b="0" i="0" u="none" strike="noStrike" cap="none"/>
              <a:t>*</a:t>
            </a:r>
            <a:endParaRPr/>
          </a:p>
        </p:txBody>
      </p:sp>
      <p:sp>
        <p:nvSpPr>
          <p:cNvPr id="141" name="Google Shape;141;g1ce8c1546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1ce8c1546_1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e8c1546_1_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ce8c154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ce8c1546_1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1ce8c154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64a053c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064a053c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64a053c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064a053c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64a053c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64a053c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64a053c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64a053c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64a053c0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64a053c0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64a053c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64a053c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e8c1546_1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ce8c154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idesertnaturemuseum.org/wp-content/uploads/2013/12/chemistry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ctrTitle"/>
          </p:nvPr>
        </p:nvSpPr>
        <p:spPr>
          <a:xfrm>
            <a:off x="762000" y="6135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 Black"/>
              <a:buNone/>
            </a:pPr>
            <a:r>
              <a:rPr lang="en" sz="3900" i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BALANCING &amp; TYPES OF </a:t>
            </a:r>
            <a:r>
              <a:rPr lang="en" sz="3900" b="1" i="1" u="none" strike="noStrike" cap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CHEMICAL REACTIONS</a:t>
            </a:r>
            <a:endParaRPr/>
          </a:p>
        </p:txBody>
      </p:sp>
      <p:pic>
        <p:nvPicPr>
          <p:cNvPr id="32" name="Google Shape;32;p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925" y="2038000"/>
            <a:ext cx="6107501" cy="458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/>
          <p:nvPr/>
        </p:nvSpPr>
        <p:spPr>
          <a:xfrm>
            <a:off x="5822725" y="2038000"/>
            <a:ext cx="1853700" cy="179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152400" y="304800"/>
            <a:ext cx="87630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SYNTHESIS</a:t>
            </a:r>
            <a:endParaRPr sz="4800" b="1" i="0" u="none" strike="noStrike" cap="non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Two or more parts make a </a:t>
            </a:r>
            <a:r>
              <a:rPr lang="en" sz="2400" b="1" i="0" u="sng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SINGLE product</a:t>
            </a:r>
            <a:endParaRPr u="sng"/>
          </a:p>
        </p:txBody>
      </p:sp>
      <p:sp>
        <p:nvSpPr>
          <p:cNvPr id="83" name="Google Shape;83;p18"/>
          <p:cNvSpPr txBox="1"/>
          <p:nvPr/>
        </p:nvSpPr>
        <p:spPr>
          <a:xfrm>
            <a:off x="263650" y="2703675"/>
            <a:ext cx="1828800" cy="160020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2930650" y="2746050"/>
            <a:ext cx="1828800" cy="1447800"/>
          </a:xfrm>
          <a:prstGeom prst="rect">
            <a:avLst/>
          </a:prstGeom>
          <a:solidFill>
            <a:schemeClr val="accent2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2282950" y="2899500"/>
            <a:ext cx="457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5064250" y="335565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7086600" y="1831650"/>
            <a:ext cx="1828800" cy="2971800"/>
            <a:chOff x="6858000" y="1905000"/>
            <a:chExt cx="1828800" cy="2971800"/>
          </a:xfrm>
        </p:grpSpPr>
        <p:sp>
          <p:nvSpPr>
            <p:cNvPr id="88" name="Google Shape;88;p18"/>
            <p:cNvSpPr txBox="1"/>
            <p:nvPr/>
          </p:nvSpPr>
          <p:spPr>
            <a:xfrm>
              <a:off x="6858000" y="1905000"/>
              <a:ext cx="1828800" cy="1600200"/>
            </a:xfrm>
            <a:prstGeom prst="rect">
              <a:avLst/>
            </a:prstGeom>
            <a:solidFill>
              <a:srgbClr val="FF0000"/>
            </a:solidFill>
            <a:ln w="76200" cap="rnd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 txBox="1"/>
            <p:nvPr/>
          </p:nvSpPr>
          <p:spPr>
            <a:xfrm>
              <a:off x="6858000" y="3429000"/>
              <a:ext cx="1828800" cy="1447800"/>
            </a:xfrm>
            <a:prstGeom prst="rect">
              <a:avLst/>
            </a:prstGeom>
            <a:solidFill>
              <a:schemeClr val="accent2"/>
            </a:solidFill>
            <a:ln w="76200" cap="rnd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/>
          <p:nvPr/>
        </p:nvSpPr>
        <p:spPr>
          <a:xfrm>
            <a:off x="342950" y="3044100"/>
            <a:ext cx="14478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2Na 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6226775" y="3008850"/>
            <a:ext cx="611700" cy="7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349750" y="3050850"/>
            <a:ext cx="1143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Cl</a:t>
            </a:r>
            <a:r>
              <a:rPr lang="en" sz="48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600" y="4596800"/>
            <a:ext cx="567690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7429500" y="2168250"/>
            <a:ext cx="11430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4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7608750" y="3660438"/>
            <a:ext cx="7845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4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Cl</a:t>
            </a: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919400" y="5826350"/>
            <a:ext cx="43887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 + B     → AB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57200" y="304800"/>
            <a:ext cx="82296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DECOMPOSITION</a:t>
            </a:r>
            <a:endParaRPr sz="4400" b="1" i="0" u="none" strike="noStrike" cap="non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One reactant gets </a:t>
            </a:r>
            <a:r>
              <a:rPr lang="en" sz="2400" b="1" i="0" u="sng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BROKEN DOWN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into two or more parts</a:t>
            </a:r>
            <a:endParaRPr/>
          </a:p>
        </p:txBody>
      </p:sp>
      <p:grpSp>
        <p:nvGrpSpPr>
          <p:cNvPr id="103" name="Google Shape;103;p19"/>
          <p:cNvGrpSpPr/>
          <p:nvPr/>
        </p:nvGrpSpPr>
        <p:grpSpPr>
          <a:xfrm>
            <a:off x="838200" y="1981200"/>
            <a:ext cx="1828800" cy="2971800"/>
            <a:chOff x="6858000" y="1905000"/>
            <a:chExt cx="1828800" cy="2971800"/>
          </a:xfrm>
        </p:grpSpPr>
        <p:sp>
          <p:nvSpPr>
            <p:cNvPr id="104" name="Google Shape;104;p19"/>
            <p:cNvSpPr txBox="1"/>
            <p:nvPr/>
          </p:nvSpPr>
          <p:spPr>
            <a:xfrm>
              <a:off x="6858000" y="1905000"/>
              <a:ext cx="1828800" cy="1600200"/>
            </a:xfrm>
            <a:prstGeom prst="rect">
              <a:avLst/>
            </a:prstGeom>
            <a:solidFill>
              <a:srgbClr val="FF0000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6858000" y="3429000"/>
              <a:ext cx="1828800" cy="1447800"/>
            </a:xfrm>
            <a:prstGeom prst="rect">
              <a:avLst/>
            </a:pr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9"/>
          <p:cNvSpPr/>
          <p:nvPr/>
        </p:nvSpPr>
        <p:spPr>
          <a:xfrm>
            <a:off x="2971800" y="335280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4114800" y="2743200"/>
            <a:ext cx="1828800" cy="160020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7162800" y="2895600"/>
            <a:ext cx="1828800" cy="1447800"/>
          </a:xfrm>
          <a:prstGeom prst="rect">
            <a:avLst/>
          </a:prstGeom>
          <a:solidFill>
            <a:schemeClr val="accent2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6324600" y="2971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914400" y="3146388"/>
            <a:ext cx="18288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2H</a:t>
            </a:r>
            <a:r>
              <a:rPr lang="en" sz="36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r>
              <a:rPr lang="en" sz="36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O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358550" y="3184500"/>
            <a:ext cx="14937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2H</a:t>
            </a:r>
            <a:r>
              <a:rPr lang="en" sz="36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7660950" y="3298800"/>
            <a:ext cx="8325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O</a:t>
            </a:r>
            <a:r>
              <a:rPr lang="en" sz="36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5181600"/>
            <a:ext cx="515143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2737050" y="6003075"/>
            <a:ext cx="45843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AB     →      A    +   B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0" y="228600"/>
            <a:ext cx="91440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SINGLE </a:t>
            </a:r>
            <a:r>
              <a:rPr lang="en" sz="4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REPLACEMENT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A </a:t>
            </a: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part of the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reactant </a:t>
            </a: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is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" sz="2400" b="1" i="0" u="sng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REPLACED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with </a:t>
            </a: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new atom and the atom that was replaced is now by itself</a:t>
            </a:r>
            <a:endParaRPr/>
          </a:p>
        </p:txBody>
      </p:sp>
      <p:grpSp>
        <p:nvGrpSpPr>
          <p:cNvPr id="121" name="Google Shape;121;p20"/>
          <p:cNvGrpSpPr/>
          <p:nvPr/>
        </p:nvGrpSpPr>
        <p:grpSpPr>
          <a:xfrm>
            <a:off x="228600" y="2209800"/>
            <a:ext cx="1524000" cy="2743200"/>
            <a:chOff x="6858000" y="1905000"/>
            <a:chExt cx="1828800" cy="2971800"/>
          </a:xfrm>
        </p:grpSpPr>
        <p:sp>
          <p:nvSpPr>
            <p:cNvPr id="122" name="Google Shape;122;p20"/>
            <p:cNvSpPr txBox="1"/>
            <p:nvPr/>
          </p:nvSpPr>
          <p:spPr>
            <a:xfrm>
              <a:off x="6858000" y="1905000"/>
              <a:ext cx="1828800" cy="1600200"/>
            </a:xfrm>
            <a:prstGeom prst="rect">
              <a:avLst/>
            </a:prstGeom>
            <a:solidFill>
              <a:srgbClr val="FF0000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6858000" y="3429000"/>
              <a:ext cx="1828800" cy="1447800"/>
            </a:xfrm>
            <a:prstGeom prst="rect">
              <a:avLst/>
            </a:pr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20"/>
          <p:cNvSpPr txBox="1"/>
          <p:nvPr/>
        </p:nvSpPr>
        <p:spPr>
          <a:xfrm>
            <a:off x="2438400" y="2895600"/>
            <a:ext cx="1371600" cy="1295400"/>
          </a:xfrm>
          <a:prstGeom prst="rect">
            <a:avLst/>
          </a:prstGeom>
          <a:solidFill>
            <a:schemeClr val="folHlink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1905000" y="3048000"/>
            <a:ext cx="60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4114800" y="3429000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20"/>
          <p:cNvGrpSpPr/>
          <p:nvPr/>
        </p:nvGrpSpPr>
        <p:grpSpPr>
          <a:xfrm>
            <a:off x="5181600" y="2209800"/>
            <a:ext cx="1447800" cy="2667000"/>
            <a:chOff x="5562600" y="2209800"/>
            <a:chExt cx="1447800" cy="2667000"/>
          </a:xfrm>
        </p:grpSpPr>
        <p:sp>
          <p:nvSpPr>
            <p:cNvPr id="128" name="Google Shape;128;p20"/>
            <p:cNvSpPr txBox="1"/>
            <p:nvPr/>
          </p:nvSpPr>
          <p:spPr>
            <a:xfrm>
              <a:off x="5562600" y="2209800"/>
              <a:ext cx="1447800" cy="1371600"/>
            </a:xfrm>
            <a:prstGeom prst="rect">
              <a:avLst/>
            </a:prstGeom>
            <a:solidFill>
              <a:srgbClr val="FF0000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5562600" y="3581400"/>
              <a:ext cx="1447800" cy="1295400"/>
            </a:xfrm>
            <a:prstGeom prst="rect">
              <a:avLst/>
            </a:prstGeom>
            <a:solidFill>
              <a:schemeClr val="folHlink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20"/>
          <p:cNvSpPr txBox="1"/>
          <p:nvPr/>
        </p:nvSpPr>
        <p:spPr>
          <a:xfrm>
            <a:off x="7543800" y="2895600"/>
            <a:ext cx="1447800" cy="1143000"/>
          </a:xfrm>
          <a:prstGeom prst="rect">
            <a:avLst/>
          </a:prstGeom>
          <a:solidFill>
            <a:schemeClr val="accent2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6880225" y="3124200"/>
            <a:ext cx="5111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156038" y="3307625"/>
            <a:ext cx="1668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200" b="1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2NaBr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743200" y="3276600"/>
            <a:ext cx="91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Cl</a:t>
            </a:r>
            <a:r>
              <a:rPr lang="en" sz="3600" b="1" i="0" u="none" strike="noStrike" cap="none" baseline="-2500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5192713" y="3291600"/>
            <a:ext cx="15240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200" b="1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2NaCl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772400" y="3124200"/>
            <a:ext cx="104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Br</a:t>
            </a:r>
            <a:r>
              <a:rPr lang="en" sz="3600" b="1" i="0" u="none" strike="noStrike" cap="none" baseline="-25000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2362200" y="4953000"/>
            <a:ext cx="5105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32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SINGLE REPLACEMENT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5410200"/>
            <a:ext cx="56769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454875" y="6125325"/>
            <a:ext cx="64425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   AB +  C →  AC  +  B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125413" y="1705350"/>
            <a:ext cx="1524000" cy="1476300"/>
          </a:xfrm>
          <a:prstGeom prst="rect">
            <a:avLst/>
          </a:prstGeom>
          <a:solidFill>
            <a:srgbClr val="FF0000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125413" y="3153150"/>
            <a:ext cx="1524000" cy="1336800"/>
          </a:xfrm>
          <a:prstGeom prst="rect">
            <a:avLst/>
          </a:prstGeom>
          <a:solidFill>
            <a:srgbClr val="000000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1801813" y="2619750"/>
            <a:ext cx="51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2411413" y="1781550"/>
            <a:ext cx="1447800" cy="2590800"/>
            <a:chOff x="2667000" y="2362200"/>
            <a:chExt cx="1447800" cy="2590800"/>
          </a:xfrm>
        </p:grpSpPr>
        <p:sp>
          <p:nvSpPr>
            <p:cNvPr id="148" name="Google Shape;148;p21"/>
            <p:cNvSpPr txBox="1"/>
            <p:nvPr/>
          </p:nvSpPr>
          <p:spPr>
            <a:xfrm>
              <a:off x="2667000" y="2362200"/>
              <a:ext cx="1447800" cy="1295400"/>
            </a:xfrm>
            <a:prstGeom prst="rect">
              <a:avLst/>
            </a:prstGeom>
            <a:solidFill>
              <a:schemeClr val="folHlink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 txBox="1"/>
            <p:nvPr/>
          </p:nvSpPr>
          <p:spPr>
            <a:xfrm>
              <a:off x="2667000" y="3657600"/>
              <a:ext cx="1447800" cy="1295400"/>
            </a:xfrm>
            <a:prstGeom prst="rect">
              <a:avLst/>
            </a:prstGeom>
            <a:solidFill>
              <a:srgbClr val="0080FF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1"/>
          <p:cNvSpPr/>
          <p:nvPr/>
        </p:nvSpPr>
        <p:spPr>
          <a:xfrm>
            <a:off x="4087813" y="2848350"/>
            <a:ext cx="838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1"/>
          <p:cNvGrpSpPr/>
          <p:nvPr/>
        </p:nvGrpSpPr>
        <p:grpSpPr>
          <a:xfrm>
            <a:off x="5078413" y="1781550"/>
            <a:ext cx="1676400" cy="2590800"/>
            <a:chOff x="5410200" y="2362200"/>
            <a:chExt cx="1676400" cy="2590800"/>
          </a:xfrm>
        </p:grpSpPr>
        <p:sp>
          <p:nvSpPr>
            <p:cNvPr id="152" name="Google Shape;152;p21"/>
            <p:cNvSpPr txBox="1"/>
            <p:nvPr/>
          </p:nvSpPr>
          <p:spPr>
            <a:xfrm>
              <a:off x="5410200" y="2362200"/>
              <a:ext cx="1676400" cy="1371600"/>
            </a:xfrm>
            <a:prstGeom prst="rect">
              <a:avLst/>
            </a:prstGeom>
            <a:solidFill>
              <a:srgbClr val="FF0000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 txBox="1"/>
            <p:nvPr/>
          </p:nvSpPr>
          <p:spPr>
            <a:xfrm>
              <a:off x="5410200" y="3657600"/>
              <a:ext cx="1676400" cy="1295400"/>
            </a:xfrm>
            <a:prstGeom prst="rect">
              <a:avLst/>
            </a:prstGeom>
            <a:solidFill>
              <a:srgbClr val="0080FF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21"/>
          <p:cNvSpPr txBox="1"/>
          <p:nvPr/>
        </p:nvSpPr>
        <p:spPr>
          <a:xfrm>
            <a:off x="7364413" y="1781550"/>
            <a:ext cx="1600200" cy="1295400"/>
          </a:xfrm>
          <a:prstGeom prst="rect">
            <a:avLst/>
          </a:prstGeom>
          <a:solidFill>
            <a:schemeClr val="folHlink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7418413" y="3247200"/>
            <a:ext cx="1600200" cy="1295400"/>
          </a:xfrm>
          <a:prstGeom prst="rect">
            <a:avLst/>
          </a:prstGeom>
          <a:solidFill>
            <a:srgbClr val="000000"/>
          </a:solidFill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6831013" y="2695950"/>
            <a:ext cx="51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201613" y="2772150"/>
            <a:ext cx="1371600" cy="5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CuSO</a:t>
            </a:r>
            <a:r>
              <a:rPr lang="en" sz="28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4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2335213" y="2802300"/>
            <a:ext cx="1600200" cy="51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2NaOH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5078413" y="2784900"/>
            <a:ext cx="1676400" cy="5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Cu(OH)</a:t>
            </a:r>
            <a:r>
              <a:rPr lang="en" sz="28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7418388" y="2784900"/>
            <a:ext cx="1600200" cy="58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r>
              <a:rPr lang="en" sz="28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2</a:t>
            </a:r>
            <a:r>
              <a:rPr lang="en" sz="2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SO</a:t>
            </a:r>
            <a:r>
              <a:rPr lang="en" sz="2800" b="1" i="0" u="none" strike="noStrike" cap="none" baseline="-25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4</a:t>
            </a:r>
            <a:endParaRPr sz="2800"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838" y="4265575"/>
            <a:ext cx="6096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-30450" y="-97800"/>
            <a:ext cx="92049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DOUBLE REPLACEMENT</a:t>
            </a:r>
            <a:endParaRPr b="1"/>
          </a:p>
        </p:txBody>
      </p:sp>
      <p:sp>
        <p:nvSpPr>
          <p:cNvPr id="163" name="Google Shape;163;p21"/>
          <p:cNvSpPr txBox="1"/>
          <p:nvPr/>
        </p:nvSpPr>
        <p:spPr>
          <a:xfrm>
            <a:off x="-781650" y="399125"/>
            <a:ext cx="99561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The cations and the anions in the reactants switch partners forming 2 new compounds.  No element is left uncombined.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1741425" y="5648550"/>
            <a:ext cx="58068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AB  +  CD  →  AD  +  CB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304800" y="38100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COMBUSTION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Font typeface="Short Stack"/>
              <a:buNone/>
            </a:pP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A </a:t>
            </a: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hydrocarbon reacts</a:t>
            </a:r>
            <a:r>
              <a:rPr lang="en" sz="2400" b="1" u="sng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" sz="2400" b="1" i="0" u="sng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with OXYGEN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 to </a:t>
            </a:r>
            <a:r>
              <a:rPr lang="en" sz="2400" b="1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produce carbon dioxide and water</a:t>
            </a:r>
            <a:r>
              <a:rPr lang="en" sz="2400" b="1" i="0" u="none" strike="noStrike" cap="none">
                <a:solidFill>
                  <a:srgbClr val="800000"/>
                </a:solidFill>
                <a:latin typeface="Short Stack"/>
                <a:ea typeface="Short Stack"/>
                <a:cs typeface="Short Stack"/>
                <a:sym typeface="Short Stack"/>
              </a:rPr>
              <a:t>.  Energy is also released.</a:t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685800" y="2514600"/>
            <a:ext cx="8153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propane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+  </a:t>
            </a:r>
            <a:r>
              <a:rPr lang="en" sz="24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    </a:t>
            </a:r>
            <a:r>
              <a:rPr lang="en" sz="2400" b="0" i="0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carbon dioxide 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" sz="2400">
                <a:solidFill>
                  <a:srgbClr val="0000FF"/>
                </a:solidFill>
              </a:rPr>
              <a:t>  C</a:t>
            </a:r>
            <a:r>
              <a:rPr lang="en" sz="2400" baseline="-25000">
                <a:solidFill>
                  <a:srgbClr val="0000FF"/>
                </a:solidFill>
              </a:rPr>
              <a:t>3</a:t>
            </a:r>
            <a:r>
              <a:rPr lang="en" sz="2400">
                <a:solidFill>
                  <a:srgbClr val="0000FF"/>
                </a:solidFill>
              </a:rPr>
              <a:t>H</a:t>
            </a:r>
            <a:r>
              <a:rPr lang="en" sz="2400" baseline="-25000">
                <a:solidFill>
                  <a:srgbClr val="0000FF"/>
                </a:solidFill>
              </a:rPr>
              <a:t>8</a:t>
            </a:r>
            <a:r>
              <a:rPr lang="en" sz="2400">
                <a:solidFill>
                  <a:srgbClr val="FF0000"/>
                </a:solidFill>
              </a:rPr>
              <a:t>      + </a:t>
            </a:r>
            <a:r>
              <a:rPr lang="en" sz="2400">
                <a:solidFill>
                  <a:srgbClr val="008000"/>
                </a:solidFill>
              </a:rPr>
              <a:t>5 O</a:t>
            </a:r>
            <a:r>
              <a:rPr lang="en" sz="2400" baseline="-25000">
                <a:solidFill>
                  <a:srgbClr val="008000"/>
                </a:solidFill>
              </a:rPr>
              <a:t>2</a:t>
            </a:r>
            <a:r>
              <a:rPr lang="en" sz="2400">
                <a:solidFill>
                  <a:srgbClr val="008000"/>
                </a:solidFill>
              </a:rPr>
              <a:t>  </a:t>
            </a:r>
            <a:r>
              <a:rPr lang="en" sz="2400">
                <a:solidFill>
                  <a:srgbClr val="FF0000"/>
                </a:solidFill>
              </a:rPr>
              <a:t>                          </a:t>
            </a:r>
            <a:r>
              <a:rPr lang="en" sz="2400">
                <a:solidFill>
                  <a:srgbClr val="660066"/>
                </a:solidFill>
              </a:rPr>
              <a:t>3 CO</a:t>
            </a:r>
            <a:r>
              <a:rPr lang="en" sz="2400" baseline="-25000">
                <a:solidFill>
                  <a:srgbClr val="660066"/>
                </a:solidFill>
              </a:rPr>
              <a:t>2</a:t>
            </a:r>
            <a:r>
              <a:rPr lang="en" sz="2400">
                <a:solidFill>
                  <a:srgbClr val="660066"/>
                </a:solidFill>
              </a:rPr>
              <a:t>  </a:t>
            </a:r>
            <a:r>
              <a:rPr lang="en" sz="2400">
                <a:solidFill>
                  <a:srgbClr val="FF0000"/>
                </a:solidFill>
              </a:rPr>
              <a:t>           +  4 H</a:t>
            </a:r>
            <a:r>
              <a:rPr lang="en" sz="2400" baseline="-25000">
                <a:solidFill>
                  <a:srgbClr val="FF0000"/>
                </a:solidFill>
              </a:rPr>
              <a:t>2</a:t>
            </a:r>
            <a:r>
              <a:rPr lang="en" sz="2400">
                <a:solidFill>
                  <a:srgbClr val="FF0000"/>
                </a:solidFill>
              </a:rPr>
              <a:t>O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803475" y="3088475"/>
            <a:ext cx="990600" cy="304800"/>
          </a:xfrm>
          <a:prstGeom prst="rightArrow">
            <a:avLst>
              <a:gd name="adj1" fmla="val 18277"/>
              <a:gd name="adj2" fmla="val 50000"/>
            </a:avLst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rnd" cmpd="sng">
            <a:solidFill>
              <a:srgbClr val="4A7EB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-86375" y="4711775"/>
            <a:ext cx="5638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burning propane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cooking food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power vehicles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lighting c</a:t>
            </a:r>
            <a:r>
              <a:rPr lang="en" sz="2400">
                <a:solidFill>
                  <a:schemeClr val="dk1"/>
                </a:solidFill>
              </a:rPr>
              <a:t>andles</a:t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675" y="3505200"/>
            <a:ext cx="4191002" cy="33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3876850" y="2593175"/>
            <a:ext cx="990600" cy="304800"/>
          </a:xfrm>
          <a:prstGeom prst="rightArrow">
            <a:avLst>
              <a:gd name="adj1" fmla="val 18277"/>
              <a:gd name="adj2" fmla="val 50000"/>
            </a:avLst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12" scaled="0"/>
          </a:gradFill>
          <a:ln w="9525" cap="rnd" cmpd="sng">
            <a:solidFill>
              <a:srgbClr val="4A7EB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hort Stack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LAW OF CONSERVATION OF MASS</a:t>
            </a: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" sz="2800" b="1">
                <a:solidFill>
                  <a:srgbClr val="1155CC"/>
                </a:solidFill>
              </a:rPr>
              <a:t>Matter Can Not Be Created or Destroyed!</a:t>
            </a:r>
            <a:endParaRPr sz="2800" b="1">
              <a:solidFill>
                <a:srgbClr val="1155CC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  <a:r>
              <a:rPr lang="en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en" sz="2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 sz="2800" b="0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Font typeface="Arial"/>
              <a:buNone/>
            </a:pPr>
            <a:r>
              <a:rPr lang="en" sz="2800" b="1" i="0" u="sng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EQUALS</a:t>
            </a:r>
            <a:r>
              <a:rPr lang="en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  <a:r>
              <a:rPr lang="en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en" sz="2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equation: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NaHCO</a:t>
            </a:r>
            <a:r>
              <a:rPr lang="en" sz="22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HCl             H</a:t>
            </a:r>
            <a:r>
              <a:rPr lang="en" sz="22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+ CO</a:t>
            </a:r>
            <a:r>
              <a:rPr lang="en" sz="22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NaCl </a:t>
            </a:r>
            <a:r>
              <a:rPr lang="e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7.0 grams        =              7.0 grams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none" strike="noStrike" cap="none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Elements: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F6228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1Na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2H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1C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3O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1Cl</a:t>
            </a:r>
            <a:r>
              <a:rPr lang="en" sz="2200" b="1" i="0" u="none" strike="noStrike" cap="none">
                <a:solidFill>
                  <a:srgbClr val="948A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=    </a:t>
            </a:r>
            <a:r>
              <a:rPr lang="en" sz="22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1Na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2H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1C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3O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200" b="1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1Cl</a:t>
            </a:r>
            <a:endParaRPr sz="2200" b="0" i="0" u="none" strike="noStrike" cap="non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/>
          <p:nvPr/>
        </p:nvSpPr>
        <p:spPr>
          <a:xfrm>
            <a:off x="3040475" y="4040825"/>
            <a:ext cx="615900" cy="304800"/>
          </a:xfrm>
          <a:prstGeom prst="rightArrow">
            <a:avLst>
              <a:gd name="adj1" fmla="val 16250"/>
              <a:gd name="adj2" fmla="val 50000"/>
            </a:avLst>
          </a:prstGeom>
          <a:solidFill>
            <a:schemeClr val="dk1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25" y="0"/>
            <a:ext cx="9229851" cy="52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400" y="11065"/>
            <a:ext cx="9144001" cy="596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Chemical Reactions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Decomposition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Single </a:t>
            </a: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Replacement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Double-replacement</a:t>
            </a:r>
            <a:endParaRPr sz="340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(4:3)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Short Stack</vt:lpstr>
      <vt:lpstr>Light Gradient</vt:lpstr>
      <vt:lpstr>BALANCING &amp; TYPES OF CHEMICAL REACTIONS</vt:lpstr>
      <vt:lpstr>LAW OF CONSERVATION OF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Chemical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&amp; TYPES OF CHEMICAL REACTIONS</dc:title>
  <dc:creator>James Cancellari</dc:creator>
  <cp:lastModifiedBy>James Cancellari</cp:lastModifiedBy>
  <cp:revision>1</cp:revision>
  <dcterms:modified xsi:type="dcterms:W3CDTF">2021-12-06T15:57:05Z</dcterms:modified>
</cp:coreProperties>
</file>